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67" r:id="rId3"/>
    <p:sldId id="257" r:id="rId4"/>
    <p:sldId id="264" r:id="rId5"/>
    <p:sldId id="265" r:id="rId6"/>
    <p:sldId id="258" r:id="rId7"/>
    <p:sldId id="263" r:id="rId8"/>
    <p:sldId id="259" r:id="rId9"/>
    <p:sldId id="260" r:id="rId10"/>
    <p:sldId id="266"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ie Di Persio" initials="ADP" lastIdx="1" clrIdx="0">
    <p:extLst>
      <p:ext uri="{19B8F6BF-5375-455C-9EA6-DF929625EA0E}">
        <p15:presenceInfo xmlns:p15="http://schemas.microsoft.com/office/powerpoint/2012/main" userId="e2c417e1af60cd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750C86-1CD0-7A09-8857-6D5D8C8DE736}" v="1665" dt="2020-07-09T02:33:21.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5" d="100"/>
          <a:sy n="65" d="100"/>
        </p:scale>
        <p:origin x="72"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6D379E-784D-42C9-9994-59FDA69B4FFC}" type="doc">
      <dgm:prSet loTypeId="urn:microsoft.com/office/officeart/2005/8/layout/hProcess3" loCatId="process" qsTypeId="urn:microsoft.com/office/officeart/2005/8/quickstyle/simple1" qsCatId="simple" csTypeId="urn:microsoft.com/office/officeart/2005/8/colors/accent1_2" csCatId="accent1" phldr="1"/>
      <dgm:spPr/>
    </dgm:pt>
    <dgm:pt modelId="{6389C604-ACB8-4AE0-9E49-DF4919DEECCF}">
      <dgm:prSet phldr="0"/>
      <dgm:spPr/>
      <dgm:t>
        <a:bodyPr/>
        <a:lstStyle/>
        <a:p>
          <a:r>
            <a:rPr lang="en-US" dirty="0">
              <a:latin typeface="Arial" panose="020B0604020202020204"/>
            </a:rPr>
            <a:t>Leads to</a:t>
          </a:r>
          <a:endParaRPr lang="en-US" dirty="0"/>
        </a:p>
      </dgm:t>
    </dgm:pt>
    <dgm:pt modelId="{3E696872-82AC-4830-A48F-D6E934AB2D49}" type="parTrans" cxnId="{224EF429-083C-4098-888A-DB15094B262D}">
      <dgm:prSet/>
      <dgm:spPr/>
    </dgm:pt>
    <dgm:pt modelId="{DBDF1CB1-CF4D-4AC9-AB5C-34C9A921A58C}" type="sibTrans" cxnId="{224EF429-083C-4098-888A-DB15094B262D}">
      <dgm:prSet/>
      <dgm:spPr/>
    </dgm:pt>
    <dgm:pt modelId="{EC06B551-20D5-4B9F-9C19-7FB0CA5BDF37}">
      <dgm:prSet phldr="0"/>
      <dgm:spPr/>
      <dgm:t>
        <a:bodyPr/>
        <a:lstStyle/>
        <a:p>
          <a:endParaRPr lang="en-US" dirty="0">
            <a:latin typeface="Arial" panose="020B0604020202020204"/>
          </a:endParaRPr>
        </a:p>
      </dgm:t>
    </dgm:pt>
    <dgm:pt modelId="{4D32F69C-53A8-4B4B-961A-795A4576B582}" type="parTrans" cxnId="{74EC7ACF-A9E8-4FB6-B2AE-A4B8B2CB6EC4}">
      <dgm:prSet/>
      <dgm:spPr/>
    </dgm:pt>
    <dgm:pt modelId="{E2445840-5C50-4FE1-BA13-1818828197F1}" type="sibTrans" cxnId="{74EC7ACF-A9E8-4FB6-B2AE-A4B8B2CB6EC4}">
      <dgm:prSet/>
      <dgm:spPr/>
    </dgm:pt>
    <dgm:pt modelId="{DBB4F165-BF3D-4CEA-9870-1CDDCD57CDE8}">
      <dgm:prSet phldr="0"/>
      <dgm:spPr/>
      <dgm:t>
        <a:bodyPr/>
        <a:lstStyle/>
        <a:p>
          <a:pPr rtl="0"/>
          <a:endParaRPr lang="en-US" dirty="0">
            <a:latin typeface="Arial" panose="020B0604020202020204"/>
          </a:endParaRPr>
        </a:p>
      </dgm:t>
    </dgm:pt>
    <dgm:pt modelId="{BC5B80C5-98BB-4C9B-AA84-1A43F3BD759E}" type="parTrans" cxnId="{F3E0A42A-D049-4632-B7E1-E1DC3BB0758A}">
      <dgm:prSet/>
      <dgm:spPr/>
    </dgm:pt>
    <dgm:pt modelId="{B6E3E609-C456-435E-B47A-82400896EFAF}" type="sibTrans" cxnId="{F3E0A42A-D049-4632-B7E1-E1DC3BB0758A}">
      <dgm:prSet/>
      <dgm:spPr/>
    </dgm:pt>
    <dgm:pt modelId="{91D6C531-2D17-4CF3-B0CF-B088B1A19271}" type="pres">
      <dgm:prSet presAssocID="{EF6D379E-784D-42C9-9994-59FDA69B4FFC}" presName="Name0" presStyleCnt="0">
        <dgm:presLayoutVars>
          <dgm:dir/>
          <dgm:animLvl val="lvl"/>
          <dgm:resizeHandles val="exact"/>
        </dgm:presLayoutVars>
      </dgm:prSet>
      <dgm:spPr/>
    </dgm:pt>
    <dgm:pt modelId="{0B8E5044-6D3A-43B1-8463-F775C0177E59}" type="pres">
      <dgm:prSet presAssocID="{EF6D379E-784D-42C9-9994-59FDA69B4FFC}" presName="dummy" presStyleCnt="0"/>
      <dgm:spPr/>
    </dgm:pt>
    <dgm:pt modelId="{0F7A2289-5B5B-42C6-93D1-CB3F7555DE0E}" type="pres">
      <dgm:prSet presAssocID="{EF6D379E-784D-42C9-9994-59FDA69B4FFC}" presName="linH" presStyleCnt="0"/>
      <dgm:spPr/>
    </dgm:pt>
    <dgm:pt modelId="{CBABDC6A-721A-465E-A9B6-10D1E6C4E551}" type="pres">
      <dgm:prSet presAssocID="{EF6D379E-784D-42C9-9994-59FDA69B4FFC}" presName="padding1" presStyleCnt="0"/>
      <dgm:spPr/>
    </dgm:pt>
    <dgm:pt modelId="{0D9F9E19-D4C1-4412-B159-80575271E3A5}" type="pres">
      <dgm:prSet presAssocID="{DBB4F165-BF3D-4CEA-9870-1CDDCD57CDE8}" presName="linV" presStyleCnt="0"/>
      <dgm:spPr/>
    </dgm:pt>
    <dgm:pt modelId="{87777F24-5C51-4838-8D27-32718D385C96}" type="pres">
      <dgm:prSet presAssocID="{DBB4F165-BF3D-4CEA-9870-1CDDCD57CDE8}" presName="spVertical1" presStyleCnt="0"/>
      <dgm:spPr/>
    </dgm:pt>
    <dgm:pt modelId="{857C03BC-2C6E-4D6A-865D-06F5AB8EAA77}" type="pres">
      <dgm:prSet presAssocID="{DBB4F165-BF3D-4CEA-9870-1CDDCD57CDE8}" presName="parTx" presStyleLbl="revTx" presStyleIdx="0" presStyleCnt="3">
        <dgm:presLayoutVars>
          <dgm:chMax val="0"/>
          <dgm:chPref val="0"/>
          <dgm:bulletEnabled val="1"/>
        </dgm:presLayoutVars>
      </dgm:prSet>
      <dgm:spPr/>
    </dgm:pt>
    <dgm:pt modelId="{7A37533B-8881-4477-816E-1C1BA2661522}" type="pres">
      <dgm:prSet presAssocID="{DBB4F165-BF3D-4CEA-9870-1CDDCD57CDE8}" presName="spVertical2" presStyleCnt="0"/>
      <dgm:spPr/>
    </dgm:pt>
    <dgm:pt modelId="{8A9C69C6-F7C6-4FAB-848B-5EA0CA62D152}" type="pres">
      <dgm:prSet presAssocID="{DBB4F165-BF3D-4CEA-9870-1CDDCD57CDE8}" presName="spVertical3" presStyleCnt="0"/>
      <dgm:spPr/>
    </dgm:pt>
    <dgm:pt modelId="{C7FE3536-9DA0-4426-97D6-C7C393F648D2}" type="pres">
      <dgm:prSet presAssocID="{B6E3E609-C456-435E-B47A-82400896EFAF}" presName="space" presStyleCnt="0"/>
      <dgm:spPr/>
    </dgm:pt>
    <dgm:pt modelId="{1BA81BBE-C1A9-43FA-B54E-2A2951A8AB80}" type="pres">
      <dgm:prSet presAssocID="{6389C604-ACB8-4AE0-9E49-DF4919DEECCF}" presName="linV" presStyleCnt="0"/>
      <dgm:spPr/>
    </dgm:pt>
    <dgm:pt modelId="{B11CFB65-E122-4853-A2B8-5CC768DB226D}" type="pres">
      <dgm:prSet presAssocID="{6389C604-ACB8-4AE0-9E49-DF4919DEECCF}" presName="spVertical1" presStyleCnt="0"/>
      <dgm:spPr/>
    </dgm:pt>
    <dgm:pt modelId="{16ACC63B-E344-41B9-BEE0-B67CBA3C442A}" type="pres">
      <dgm:prSet presAssocID="{6389C604-ACB8-4AE0-9E49-DF4919DEECCF}" presName="parTx" presStyleLbl="revTx" presStyleIdx="1" presStyleCnt="3">
        <dgm:presLayoutVars>
          <dgm:chMax val="0"/>
          <dgm:chPref val="0"/>
          <dgm:bulletEnabled val="1"/>
        </dgm:presLayoutVars>
      </dgm:prSet>
      <dgm:spPr/>
    </dgm:pt>
    <dgm:pt modelId="{2C873DF5-6667-406C-B67B-04ECE59D249C}" type="pres">
      <dgm:prSet presAssocID="{6389C604-ACB8-4AE0-9E49-DF4919DEECCF}" presName="spVertical2" presStyleCnt="0"/>
      <dgm:spPr/>
    </dgm:pt>
    <dgm:pt modelId="{E9221F0C-C9D2-47DC-B735-7595B3AEFB24}" type="pres">
      <dgm:prSet presAssocID="{6389C604-ACB8-4AE0-9E49-DF4919DEECCF}" presName="spVertical3" presStyleCnt="0"/>
      <dgm:spPr/>
    </dgm:pt>
    <dgm:pt modelId="{F64792B6-5264-4CE3-96A9-DDF32D51B852}" type="pres">
      <dgm:prSet presAssocID="{DBDF1CB1-CF4D-4AC9-AB5C-34C9A921A58C}" presName="space" presStyleCnt="0"/>
      <dgm:spPr/>
    </dgm:pt>
    <dgm:pt modelId="{320DAB81-ABC2-4F85-8BAD-AC0744A4B421}" type="pres">
      <dgm:prSet presAssocID="{EC06B551-20D5-4B9F-9C19-7FB0CA5BDF37}" presName="linV" presStyleCnt="0"/>
      <dgm:spPr/>
    </dgm:pt>
    <dgm:pt modelId="{B8F42D27-7C53-4AA3-B110-26F6678AFF0F}" type="pres">
      <dgm:prSet presAssocID="{EC06B551-20D5-4B9F-9C19-7FB0CA5BDF37}" presName="spVertical1" presStyleCnt="0"/>
      <dgm:spPr/>
    </dgm:pt>
    <dgm:pt modelId="{0052C3F1-6849-48BD-ACC8-6312EEEDDBA1}" type="pres">
      <dgm:prSet presAssocID="{EC06B551-20D5-4B9F-9C19-7FB0CA5BDF37}" presName="parTx" presStyleLbl="revTx" presStyleIdx="2" presStyleCnt="3">
        <dgm:presLayoutVars>
          <dgm:chMax val="0"/>
          <dgm:chPref val="0"/>
          <dgm:bulletEnabled val="1"/>
        </dgm:presLayoutVars>
      </dgm:prSet>
      <dgm:spPr/>
    </dgm:pt>
    <dgm:pt modelId="{0785ECCA-1093-4296-9A3B-6618E4549081}" type="pres">
      <dgm:prSet presAssocID="{EC06B551-20D5-4B9F-9C19-7FB0CA5BDF37}" presName="spVertical2" presStyleCnt="0"/>
      <dgm:spPr/>
    </dgm:pt>
    <dgm:pt modelId="{EAD1EF6E-D38A-47B6-A7B8-93C488DC4486}" type="pres">
      <dgm:prSet presAssocID="{EC06B551-20D5-4B9F-9C19-7FB0CA5BDF37}" presName="spVertical3" presStyleCnt="0"/>
      <dgm:spPr/>
    </dgm:pt>
    <dgm:pt modelId="{BD238AC6-08D8-4E99-BD75-FAEC4CB3FDEA}" type="pres">
      <dgm:prSet presAssocID="{EF6D379E-784D-42C9-9994-59FDA69B4FFC}" presName="padding2" presStyleCnt="0"/>
      <dgm:spPr/>
    </dgm:pt>
    <dgm:pt modelId="{AC3569CD-2551-4314-A506-ED11830E4AF5}" type="pres">
      <dgm:prSet presAssocID="{EF6D379E-784D-42C9-9994-59FDA69B4FFC}" presName="negArrow" presStyleCnt="0"/>
      <dgm:spPr/>
    </dgm:pt>
    <dgm:pt modelId="{A3289C8F-310A-4DA9-AEB0-AD66A4EDE26D}" type="pres">
      <dgm:prSet presAssocID="{EF6D379E-784D-42C9-9994-59FDA69B4FFC}" presName="backgroundArrow" presStyleLbl="node1" presStyleIdx="0" presStyleCnt="1"/>
      <dgm:spPr/>
    </dgm:pt>
  </dgm:ptLst>
  <dgm:cxnLst>
    <dgm:cxn modelId="{51A59002-5F53-4BDD-A30C-D20B18391A66}" type="presOf" srcId="{6389C604-ACB8-4AE0-9E49-DF4919DEECCF}" destId="{16ACC63B-E344-41B9-BEE0-B67CBA3C442A}" srcOrd="0" destOrd="0" presId="urn:microsoft.com/office/officeart/2005/8/layout/hProcess3"/>
    <dgm:cxn modelId="{224EF429-083C-4098-888A-DB15094B262D}" srcId="{EF6D379E-784D-42C9-9994-59FDA69B4FFC}" destId="{6389C604-ACB8-4AE0-9E49-DF4919DEECCF}" srcOrd="1" destOrd="0" parTransId="{3E696872-82AC-4830-A48F-D6E934AB2D49}" sibTransId="{DBDF1CB1-CF4D-4AC9-AB5C-34C9A921A58C}"/>
    <dgm:cxn modelId="{F3E0A42A-D049-4632-B7E1-E1DC3BB0758A}" srcId="{EF6D379E-784D-42C9-9994-59FDA69B4FFC}" destId="{DBB4F165-BF3D-4CEA-9870-1CDDCD57CDE8}" srcOrd="0" destOrd="0" parTransId="{BC5B80C5-98BB-4C9B-AA84-1A43F3BD759E}" sibTransId="{B6E3E609-C456-435E-B47A-82400896EFAF}"/>
    <dgm:cxn modelId="{0AFF9965-DE74-418F-AA16-560C1AB8B241}" type="presOf" srcId="{DBB4F165-BF3D-4CEA-9870-1CDDCD57CDE8}" destId="{857C03BC-2C6E-4D6A-865D-06F5AB8EAA77}" srcOrd="0" destOrd="0" presId="urn:microsoft.com/office/officeart/2005/8/layout/hProcess3"/>
    <dgm:cxn modelId="{10B9D87B-8DCB-445A-80C1-B0B305D55ADE}" type="presOf" srcId="{EC06B551-20D5-4B9F-9C19-7FB0CA5BDF37}" destId="{0052C3F1-6849-48BD-ACC8-6312EEEDDBA1}" srcOrd="0" destOrd="0" presId="urn:microsoft.com/office/officeart/2005/8/layout/hProcess3"/>
    <dgm:cxn modelId="{F7D48C8C-B278-4677-9BBC-5F13A7DFBF15}" type="presOf" srcId="{EF6D379E-784D-42C9-9994-59FDA69B4FFC}" destId="{91D6C531-2D17-4CF3-B0CF-B088B1A19271}" srcOrd="0" destOrd="0" presId="urn:microsoft.com/office/officeart/2005/8/layout/hProcess3"/>
    <dgm:cxn modelId="{74EC7ACF-A9E8-4FB6-B2AE-A4B8B2CB6EC4}" srcId="{EF6D379E-784D-42C9-9994-59FDA69B4FFC}" destId="{EC06B551-20D5-4B9F-9C19-7FB0CA5BDF37}" srcOrd="2" destOrd="0" parTransId="{4D32F69C-53A8-4B4B-961A-795A4576B582}" sibTransId="{E2445840-5C50-4FE1-BA13-1818828197F1}"/>
    <dgm:cxn modelId="{03342434-ACBA-46C0-BEB6-6B0E8AEEA00F}" type="presParOf" srcId="{91D6C531-2D17-4CF3-B0CF-B088B1A19271}" destId="{0B8E5044-6D3A-43B1-8463-F775C0177E59}" srcOrd="0" destOrd="0" presId="urn:microsoft.com/office/officeart/2005/8/layout/hProcess3"/>
    <dgm:cxn modelId="{68EBB08A-353A-4730-BDB6-BE6FF54CF935}" type="presParOf" srcId="{91D6C531-2D17-4CF3-B0CF-B088B1A19271}" destId="{0F7A2289-5B5B-42C6-93D1-CB3F7555DE0E}" srcOrd="1" destOrd="0" presId="urn:microsoft.com/office/officeart/2005/8/layout/hProcess3"/>
    <dgm:cxn modelId="{20C06305-A3AA-44D1-8F0D-17F7141399AC}" type="presParOf" srcId="{0F7A2289-5B5B-42C6-93D1-CB3F7555DE0E}" destId="{CBABDC6A-721A-465E-A9B6-10D1E6C4E551}" srcOrd="0" destOrd="0" presId="urn:microsoft.com/office/officeart/2005/8/layout/hProcess3"/>
    <dgm:cxn modelId="{058B1A85-4AAB-494B-B73E-CB2F6EECA2DA}" type="presParOf" srcId="{0F7A2289-5B5B-42C6-93D1-CB3F7555DE0E}" destId="{0D9F9E19-D4C1-4412-B159-80575271E3A5}" srcOrd="1" destOrd="0" presId="urn:microsoft.com/office/officeart/2005/8/layout/hProcess3"/>
    <dgm:cxn modelId="{70FA71F8-67A6-4BB0-AC46-207D8CB6B66C}" type="presParOf" srcId="{0D9F9E19-D4C1-4412-B159-80575271E3A5}" destId="{87777F24-5C51-4838-8D27-32718D385C96}" srcOrd="0" destOrd="0" presId="urn:microsoft.com/office/officeart/2005/8/layout/hProcess3"/>
    <dgm:cxn modelId="{2CB95D3C-4A64-470A-A4BE-7BCF3EB768E2}" type="presParOf" srcId="{0D9F9E19-D4C1-4412-B159-80575271E3A5}" destId="{857C03BC-2C6E-4D6A-865D-06F5AB8EAA77}" srcOrd="1" destOrd="0" presId="urn:microsoft.com/office/officeart/2005/8/layout/hProcess3"/>
    <dgm:cxn modelId="{196CF7B1-A1A9-4BD0-BFB1-19B789B1AE23}" type="presParOf" srcId="{0D9F9E19-D4C1-4412-B159-80575271E3A5}" destId="{7A37533B-8881-4477-816E-1C1BA2661522}" srcOrd="2" destOrd="0" presId="urn:microsoft.com/office/officeart/2005/8/layout/hProcess3"/>
    <dgm:cxn modelId="{BDE76AE1-9FAF-486F-BD87-BBD8038008B7}" type="presParOf" srcId="{0D9F9E19-D4C1-4412-B159-80575271E3A5}" destId="{8A9C69C6-F7C6-4FAB-848B-5EA0CA62D152}" srcOrd="3" destOrd="0" presId="urn:microsoft.com/office/officeart/2005/8/layout/hProcess3"/>
    <dgm:cxn modelId="{7D13D1A0-8DE4-4BDF-9D4E-0D0336DBB2F0}" type="presParOf" srcId="{0F7A2289-5B5B-42C6-93D1-CB3F7555DE0E}" destId="{C7FE3536-9DA0-4426-97D6-C7C393F648D2}" srcOrd="2" destOrd="0" presId="urn:microsoft.com/office/officeart/2005/8/layout/hProcess3"/>
    <dgm:cxn modelId="{E8F3903E-A7F8-444C-B099-3AD51F1A6272}" type="presParOf" srcId="{0F7A2289-5B5B-42C6-93D1-CB3F7555DE0E}" destId="{1BA81BBE-C1A9-43FA-B54E-2A2951A8AB80}" srcOrd="3" destOrd="0" presId="urn:microsoft.com/office/officeart/2005/8/layout/hProcess3"/>
    <dgm:cxn modelId="{C9A94E91-E037-4B49-96CC-5969FC7FF686}" type="presParOf" srcId="{1BA81BBE-C1A9-43FA-B54E-2A2951A8AB80}" destId="{B11CFB65-E122-4853-A2B8-5CC768DB226D}" srcOrd="0" destOrd="0" presId="urn:microsoft.com/office/officeart/2005/8/layout/hProcess3"/>
    <dgm:cxn modelId="{09FE7045-A3BD-42E2-BAE6-233C03E2DAD1}" type="presParOf" srcId="{1BA81BBE-C1A9-43FA-B54E-2A2951A8AB80}" destId="{16ACC63B-E344-41B9-BEE0-B67CBA3C442A}" srcOrd="1" destOrd="0" presId="urn:microsoft.com/office/officeart/2005/8/layout/hProcess3"/>
    <dgm:cxn modelId="{AB7CB932-001A-4424-9427-FD976D815B9A}" type="presParOf" srcId="{1BA81BBE-C1A9-43FA-B54E-2A2951A8AB80}" destId="{2C873DF5-6667-406C-B67B-04ECE59D249C}" srcOrd="2" destOrd="0" presId="urn:microsoft.com/office/officeart/2005/8/layout/hProcess3"/>
    <dgm:cxn modelId="{EECF8A70-861F-44DC-AFFE-D61CF2988D3C}" type="presParOf" srcId="{1BA81BBE-C1A9-43FA-B54E-2A2951A8AB80}" destId="{E9221F0C-C9D2-47DC-B735-7595B3AEFB24}" srcOrd="3" destOrd="0" presId="urn:microsoft.com/office/officeart/2005/8/layout/hProcess3"/>
    <dgm:cxn modelId="{13D9D559-A22B-4BC1-A1D8-2D5EAF753D4A}" type="presParOf" srcId="{0F7A2289-5B5B-42C6-93D1-CB3F7555DE0E}" destId="{F64792B6-5264-4CE3-96A9-DDF32D51B852}" srcOrd="4" destOrd="0" presId="urn:microsoft.com/office/officeart/2005/8/layout/hProcess3"/>
    <dgm:cxn modelId="{03C82AEB-4541-4A40-A911-22FE904EC943}" type="presParOf" srcId="{0F7A2289-5B5B-42C6-93D1-CB3F7555DE0E}" destId="{320DAB81-ABC2-4F85-8BAD-AC0744A4B421}" srcOrd="5" destOrd="0" presId="urn:microsoft.com/office/officeart/2005/8/layout/hProcess3"/>
    <dgm:cxn modelId="{BFC33354-451B-4F6D-AA3E-68D41489E230}" type="presParOf" srcId="{320DAB81-ABC2-4F85-8BAD-AC0744A4B421}" destId="{B8F42D27-7C53-4AA3-B110-26F6678AFF0F}" srcOrd="0" destOrd="0" presId="urn:microsoft.com/office/officeart/2005/8/layout/hProcess3"/>
    <dgm:cxn modelId="{464A382D-3AE9-488C-A764-A40340F8436A}" type="presParOf" srcId="{320DAB81-ABC2-4F85-8BAD-AC0744A4B421}" destId="{0052C3F1-6849-48BD-ACC8-6312EEEDDBA1}" srcOrd="1" destOrd="0" presId="urn:microsoft.com/office/officeart/2005/8/layout/hProcess3"/>
    <dgm:cxn modelId="{EC769703-AC6B-4A3D-8105-C97E2DA61C74}" type="presParOf" srcId="{320DAB81-ABC2-4F85-8BAD-AC0744A4B421}" destId="{0785ECCA-1093-4296-9A3B-6618E4549081}" srcOrd="2" destOrd="0" presId="urn:microsoft.com/office/officeart/2005/8/layout/hProcess3"/>
    <dgm:cxn modelId="{5F0B72B0-8AB9-49B2-A36E-4C26479CDE29}" type="presParOf" srcId="{320DAB81-ABC2-4F85-8BAD-AC0744A4B421}" destId="{EAD1EF6E-D38A-47B6-A7B8-93C488DC4486}" srcOrd="3" destOrd="0" presId="urn:microsoft.com/office/officeart/2005/8/layout/hProcess3"/>
    <dgm:cxn modelId="{4C8CC577-87E2-487C-BD0B-C6A0E54EC9B0}" type="presParOf" srcId="{0F7A2289-5B5B-42C6-93D1-CB3F7555DE0E}" destId="{BD238AC6-08D8-4E99-BD75-FAEC4CB3FDEA}" srcOrd="6" destOrd="0" presId="urn:microsoft.com/office/officeart/2005/8/layout/hProcess3"/>
    <dgm:cxn modelId="{FF958AE5-3F0E-4B3D-A161-1834F019C103}" type="presParOf" srcId="{0F7A2289-5B5B-42C6-93D1-CB3F7555DE0E}" destId="{AC3569CD-2551-4314-A506-ED11830E4AF5}" srcOrd="7" destOrd="0" presId="urn:microsoft.com/office/officeart/2005/8/layout/hProcess3"/>
    <dgm:cxn modelId="{BF42D231-0160-4C05-8DDF-74BFB905B90E}" type="presParOf" srcId="{0F7A2289-5B5B-42C6-93D1-CB3F7555DE0E}" destId="{A3289C8F-310A-4DA9-AEB0-AD66A4EDE26D}" srcOrd="8"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89C8F-310A-4DA9-AEB0-AD66A4EDE26D}">
      <dsp:nvSpPr>
        <dsp:cNvPr id="0" name=""/>
        <dsp:cNvSpPr/>
      </dsp:nvSpPr>
      <dsp:spPr>
        <a:xfrm>
          <a:off x="0" y="964654"/>
          <a:ext cx="1719147" cy="576000"/>
        </a:xfrm>
        <a:prstGeom prst="right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52C3F1-6849-48BD-ACC8-6312EEEDDBA1}">
      <dsp:nvSpPr>
        <dsp:cNvPr id="0" name=""/>
        <dsp:cNvSpPr/>
      </dsp:nvSpPr>
      <dsp:spPr>
        <a:xfrm>
          <a:off x="1132974" y="1108654"/>
          <a:ext cx="414257"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1280" rIns="0" bIns="81280" numCol="1" spcCol="1270" anchor="ctr" anchorCtr="0">
          <a:noAutofit/>
        </a:bodyPr>
        <a:lstStyle/>
        <a:p>
          <a:pPr marL="0" lvl="0" indent="0" algn="ctr" defTabSz="355600">
            <a:lnSpc>
              <a:spcPct val="90000"/>
            </a:lnSpc>
            <a:spcBef>
              <a:spcPct val="0"/>
            </a:spcBef>
            <a:spcAft>
              <a:spcPct val="35000"/>
            </a:spcAft>
            <a:buNone/>
          </a:pPr>
          <a:endParaRPr lang="en-US" sz="800" kern="1200" dirty="0">
            <a:latin typeface="Arial" panose="020B0604020202020204"/>
          </a:endParaRPr>
        </a:p>
      </dsp:txBody>
      <dsp:txXfrm>
        <a:off x="1132974" y="1108654"/>
        <a:ext cx="414257" cy="288000"/>
      </dsp:txXfrm>
    </dsp:sp>
    <dsp:sp modelId="{16ACC63B-E344-41B9-BEE0-B67CBA3C442A}">
      <dsp:nvSpPr>
        <dsp:cNvPr id="0" name=""/>
        <dsp:cNvSpPr/>
      </dsp:nvSpPr>
      <dsp:spPr>
        <a:xfrm>
          <a:off x="635866" y="1108654"/>
          <a:ext cx="414257"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1280" rIns="0" bIns="812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Arial" panose="020B0604020202020204"/>
            </a:rPr>
            <a:t>Leads to</a:t>
          </a:r>
          <a:endParaRPr lang="en-US" sz="800" kern="1200" dirty="0"/>
        </a:p>
      </dsp:txBody>
      <dsp:txXfrm>
        <a:off x="635866" y="1108654"/>
        <a:ext cx="414257" cy="288000"/>
      </dsp:txXfrm>
    </dsp:sp>
    <dsp:sp modelId="{857C03BC-2C6E-4D6A-865D-06F5AB8EAA77}">
      <dsp:nvSpPr>
        <dsp:cNvPr id="0" name=""/>
        <dsp:cNvSpPr/>
      </dsp:nvSpPr>
      <dsp:spPr>
        <a:xfrm>
          <a:off x="138757" y="1108654"/>
          <a:ext cx="414257"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1280" rIns="0" bIns="81280" numCol="1" spcCol="1270" anchor="ctr" anchorCtr="0">
          <a:noAutofit/>
        </a:bodyPr>
        <a:lstStyle/>
        <a:p>
          <a:pPr marL="0" lvl="0" indent="0" algn="ctr" defTabSz="355600" rtl="0">
            <a:lnSpc>
              <a:spcPct val="90000"/>
            </a:lnSpc>
            <a:spcBef>
              <a:spcPct val="0"/>
            </a:spcBef>
            <a:spcAft>
              <a:spcPct val="35000"/>
            </a:spcAft>
            <a:buNone/>
          </a:pPr>
          <a:endParaRPr lang="en-US" sz="800" kern="1200" dirty="0">
            <a:latin typeface="Arial" panose="020B0604020202020204"/>
          </a:endParaRPr>
        </a:p>
      </dsp:txBody>
      <dsp:txXfrm>
        <a:off x="138757" y="1108654"/>
        <a:ext cx="414257" cy="288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04901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857E33E-8B18-4087-B112-809917729534}"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5507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FFE419-2371-464F-8239-3959401C3561}"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51411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162C4-EDD9-4389-A98B-B87ECEA2A816}"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05902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96386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A954B2F-12DE-47F5-8894-472B206D2E1E}" type="datetimeFigureOut">
              <a:rPr lang="en-US" dirty="0"/>
              <a:t>7/11/2020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98475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F30E46F-7819-4ACF-B48B-48222C2ACC88}" type="datetimeFigureOut">
              <a:rPr lang="en-US" dirty="0"/>
              <a:t>7/11/2020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2913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7/11/2020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3348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7/11/2020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95423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7/11/2020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8268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7/11/2020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05294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7/11/2020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79665394"/>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hyperlink" Target="http://www.unitedwaytopeka.org/ci/goals/health/" TargetMode="External"/><Relationship Id="rId3" Type="http://schemas.openxmlformats.org/officeDocument/2006/relationships/image" Target="../media/image2.png"/><Relationship Id="rId7" Type="http://schemas.openxmlformats.org/officeDocument/2006/relationships/hyperlink" Target="https://www.unitedwaytopeka.org/truist/incom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www.unitedwaytopeka.org/ci/goals/education/" TargetMode="External"/><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unitedwaytopeka.org/"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hyperlink" Target="https://www.census.gov/acs/www/data/data-tables-and-tools/data-profiles/"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datausa.io/profile/geo/topeka-ks/"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data.census.gov/cedsci/table?d=ACS%205-Year%20Estimates%20Data%20Profiles&amp;table=DP05&amp;tid=ACSDP5Y2018.DP05&amp;g=0400000US20_1600000US2071000_0500000US20177.140000&amp;hidePreview=true"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ublic.tableau.com/profile/adipersio#!/vizhome/TopekaFoodResouces/Dashboard"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4" name="Rectangle 14">
            <a:extLst>
              <a:ext uri="{FF2B5EF4-FFF2-40B4-BE49-F238E27FC236}">
                <a16:creationId xmlns:a16="http://schemas.microsoft.com/office/drawing/2014/main" id="{C00D9662-5CF3-4BF8-85EE-E1503E35D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a:extLst>
              <a:ext uri="{FF2B5EF4-FFF2-40B4-BE49-F238E27FC236}">
                <a16:creationId xmlns:a16="http://schemas.microsoft.com/office/drawing/2014/main" id="{44E6B77B-4E19-4751-8993-82D55D57D459}"/>
              </a:ext>
            </a:extLst>
          </p:cNvPr>
          <p:cNvPicPr>
            <a:picLocks noChangeAspect="1"/>
          </p:cNvPicPr>
          <p:nvPr/>
        </p:nvPicPr>
        <p:blipFill rotWithShape="1">
          <a:blip r:embed="rId3">
            <a:duotone>
              <a:schemeClr val="accent1">
                <a:shade val="45000"/>
                <a:satMod val="135000"/>
              </a:schemeClr>
              <a:prstClr val="white"/>
            </a:duotone>
            <a:alphaModFix amt="35000"/>
          </a:blip>
          <a:srcRect t="10303" r="-1" b="5425"/>
          <a:stretch/>
        </p:blipFill>
        <p:spPr>
          <a:xfrm>
            <a:off x="19567" y="146182"/>
            <a:ext cx="12191980" cy="6857990"/>
          </a:xfrm>
          <a:prstGeom prst="rect">
            <a:avLst/>
          </a:prstGeom>
        </p:spPr>
      </p:pic>
      <p:pic>
        <p:nvPicPr>
          <p:cNvPr id="16" name="Picture 16">
            <a:extLst>
              <a:ext uri="{FF2B5EF4-FFF2-40B4-BE49-F238E27FC236}">
                <a16:creationId xmlns:a16="http://schemas.microsoft.com/office/drawing/2014/main" id="{39C7C206-8404-40AC-969B-40CE396E3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5" y="2105202"/>
            <a:ext cx="9360205" cy="4752798"/>
          </a:xfrm>
          <a:prstGeom prst="rect">
            <a:avLst/>
          </a:prstGeom>
        </p:spPr>
      </p:pic>
      <p:pic>
        <p:nvPicPr>
          <p:cNvPr id="18" name="Picture 18">
            <a:extLst>
              <a:ext uri="{FF2B5EF4-FFF2-40B4-BE49-F238E27FC236}">
                <a16:creationId xmlns:a16="http://schemas.microsoft.com/office/drawing/2014/main" id="{BEAD64B3-D01F-43C5-AFF5-7EDCC3D374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20">
            <a:extLst>
              <a:ext uri="{FF2B5EF4-FFF2-40B4-BE49-F238E27FC236}">
                <a16:creationId xmlns:a16="http://schemas.microsoft.com/office/drawing/2014/main" id="{5BF951FB-3496-4321-9E03-62C6C49A2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2">
            <a:extLst>
              <a:ext uri="{FF2B5EF4-FFF2-40B4-BE49-F238E27FC236}">
                <a16:creationId xmlns:a16="http://schemas.microsoft.com/office/drawing/2014/main" id="{612CC157-1C7E-4345-89D3-52E61E0A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4">
            <a:extLst>
              <a:ext uri="{FF2B5EF4-FFF2-40B4-BE49-F238E27FC236}">
                <a16:creationId xmlns:a16="http://schemas.microsoft.com/office/drawing/2014/main" id="{B3554ECE-6F4C-4F12-B9C2-1A8072672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4428326"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418207" y="3528248"/>
            <a:ext cx="2659895" cy="2268559"/>
          </a:xfrm>
        </p:spPr>
        <p:txBody>
          <a:bodyPr>
            <a:normAutofit/>
          </a:bodyPr>
          <a:lstStyle/>
          <a:p>
            <a:r>
              <a:rPr lang="en-US" sz="3200" dirty="0">
                <a:latin typeface="Bahnschrift Light SemiCondensed" panose="020B0502040204020203" pitchFamily="34" charset="0"/>
              </a:rPr>
              <a:t>Group 7</a:t>
            </a:r>
          </a:p>
        </p:txBody>
      </p:sp>
      <p:sp>
        <p:nvSpPr>
          <p:cNvPr id="3" name="Subtitle 2"/>
          <p:cNvSpPr>
            <a:spLocks noGrp="1"/>
          </p:cNvSpPr>
          <p:nvPr>
            <p:ph type="subTitle" idx="1"/>
          </p:nvPr>
        </p:nvSpPr>
        <p:spPr>
          <a:xfrm>
            <a:off x="1908034" y="4082420"/>
            <a:ext cx="2818556" cy="1160213"/>
          </a:xfrm>
        </p:spPr>
        <p:txBody>
          <a:bodyPr>
            <a:normAutofit/>
          </a:bodyPr>
          <a:lstStyle/>
          <a:p>
            <a:pPr algn="ctr"/>
            <a:r>
              <a:rPr lang="en-US" sz="1500" dirty="0">
                <a:latin typeface="Bahnschrift Light SemiCondensed" panose="020B0502040204020203" pitchFamily="34" charset="0"/>
              </a:rPr>
              <a:t>Zach Wilson, Mark Messick, Ben Anderson, Annie Di Persio</a:t>
            </a:r>
            <a:endParaRPr lang="en-US" sz="1500" dirty="0">
              <a:latin typeface="Bahnschrift Light SemiCondensed" panose="020B0502040204020203" pitchFamily="34" charset="0"/>
              <a:ea typeface="+mn-lt"/>
              <a:cs typeface="+mn-lt"/>
            </a:endParaRPr>
          </a:p>
          <a:p>
            <a:endParaRPr lang="en-US" sz="1500" dirty="0"/>
          </a:p>
        </p:txBody>
      </p:sp>
      <p:sp>
        <p:nvSpPr>
          <p:cNvPr id="26" name="Rectangle 26">
            <a:extLst>
              <a:ext uri="{FF2B5EF4-FFF2-40B4-BE49-F238E27FC236}">
                <a16:creationId xmlns:a16="http://schemas.microsoft.com/office/drawing/2014/main" id="{1D35B0FD-0F2F-4198-91DA-900B7FB3F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384"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26B789-ECA1-4BA3-9828-6492FBC010EE}"/>
              </a:ext>
            </a:extLst>
          </p:cNvPr>
          <p:cNvSpPr txBox="1"/>
          <p:nvPr/>
        </p:nvSpPr>
        <p:spPr>
          <a:xfrm>
            <a:off x="-658927" y="524006"/>
            <a:ext cx="7761247"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6000" b="1" dirty="0">
                <a:effectLst>
                  <a:outerShdw blurRad="38100" dist="38100" dir="2700000" algn="tl">
                    <a:srgbClr val="000000">
                      <a:alpha val="43137"/>
                    </a:srgbClr>
                  </a:outerShdw>
                </a:effectLst>
                <a:latin typeface="Bahnschrift Light SemiCondensed" panose="020B0502040204020203" pitchFamily="34" charset="0"/>
              </a:rPr>
              <a:t>Food Deserts </a:t>
            </a:r>
            <a:endParaRPr lang="en-US" sz="6000" b="1" dirty="0">
              <a:effectLst>
                <a:outerShdw blurRad="38100" dist="38100" dir="2700000" algn="tl">
                  <a:srgbClr val="000000">
                    <a:alpha val="43137"/>
                  </a:srgbClr>
                </a:outerShdw>
              </a:effectLst>
              <a:latin typeface="Bahnschrift Light SemiCondensed" panose="020B0502040204020203" pitchFamily="34" charset="0"/>
              <a:cs typeface="Arial" panose="020B0604020202020204"/>
            </a:endParaRPr>
          </a:p>
          <a:p>
            <a:pPr algn="ctr">
              <a:spcAft>
                <a:spcPts val="600"/>
              </a:spcAft>
            </a:pPr>
            <a:r>
              <a:rPr lang="en-US" sz="6000" b="1" dirty="0">
                <a:effectLst>
                  <a:outerShdw blurRad="38100" dist="38100" dir="2700000" algn="tl">
                    <a:srgbClr val="000000">
                      <a:alpha val="43137"/>
                    </a:srgbClr>
                  </a:outerShdw>
                </a:effectLst>
                <a:latin typeface="Bahnschrift Light SemiCondensed" panose="020B0502040204020203" pitchFamily="34" charset="0"/>
              </a:rPr>
              <a:t>In</a:t>
            </a:r>
            <a:endParaRPr lang="en-US" sz="6000" b="1" dirty="0">
              <a:effectLst>
                <a:outerShdw blurRad="38100" dist="38100" dir="2700000" algn="tl">
                  <a:srgbClr val="000000">
                    <a:alpha val="43137"/>
                  </a:srgbClr>
                </a:outerShdw>
              </a:effectLst>
              <a:latin typeface="Bahnschrift Light SemiCondensed" panose="020B0502040204020203" pitchFamily="34" charset="0"/>
              <a:cs typeface="Arial" panose="020B0604020202020204"/>
            </a:endParaRPr>
          </a:p>
          <a:p>
            <a:pPr algn="ctr">
              <a:spcAft>
                <a:spcPts val="600"/>
              </a:spcAft>
            </a:pPr>
            <a:r>
              <a:rPr lang="en-US" sz="6000" b="1" dirty="0">
                <a:effectLst>
                  <a:outerShdw blurRad="38100" dist="38100" dir="2700000" algn="tl">
                    <a:srgbClr val="000000">
                      <a:alpha val="43137"/>
                    </a:srgbClr>
                  </a:outerShdw>
                </a:effectLst>
                <a:latin typeface="Bahnschrift Light SemiCondensed" panose="020B0502040204020203" pitchFamily="34" charset="0"/>
              </a:rPr>
              <a:t> Topeka, KS</a:t>
            </a:r>
            <a:endParaRPr lang="en-US" sz="6000" b="1" dirty="0">
              <a:effectLst>
                <a:outerShdw blurRad="38100" dist="38100" dir="2700000" algn="tl">
                  <a:srgbClr val="000000">
                    <a:alpha val="43137"/>
                  </a:srgbClr>
                </a:outerShdw>
              </a:effectLst>
              <a:latin typeface="Bahnschrift Light SemiCondensed" panose="020B0502040204020203" pitchFamily="34" charset="0"/>
              <a:cs typeface="Aria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995561-1707-49A4-9CEF-37C3C75B334D}"/>
              </a:ext>
            </a:extLst>
          </p:cNvPr>
          <p:cNvSpPr txBox="1"/>
          <p:nvPr/>
        </p:nvSpPr>
        <p:spPr>
          <a:xfrm>
            <a:off x="1147482" y="17033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u="sng" dirty="0">
                <a:latin typeface="Bahnschrift Light SemiCondensed" panose="020B0502040204020203" pitchFamily="34" charset="0"/>
              </a:rPr>
              <a:t>Conclusion</a:t>
            </a:r>
            <a:endParaRPr lang="en-US" sz="3600" u="sng" dirty="0">
              <a:latin typeface="Bahnschrift Light SemiCondensed" panose="020B0502040204020203" pitchFamily="34" charset="0"/>
              <a:cs typeface="Arial"/>
            </a:endParaRPr>
          </a:p>
        </p:txBody>
      </p:sp>
      <p:sp>
        <p:nvSpPr>
          <p:cNvPr id="3" name="TextBox 2">
            <a:extLst>
              <a:ext uri="{FF2B5EF4-FFF2-40B4-BE49-F238E27FC236}">
                <a16:creationId xmlns:a16="http://schemas.microsoft.com/office/drawing/2014/main" id="{E9D72016-4BF2-4839-AC14-7E89CB280537}"/>
              </a:ext>
            </a:extLst>
          </p:cNvPr>
          <p:cNvSpPr txBox="1"/>
          <p:nvPr/>
        </p:nvSpPr>
        <p:spPr>
          <a:xfrm>
            <a:off x="3352800" y="20170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Slack-Lato"/>
              </a:rPr>
              <a:t>Words</a:t>
            </a:r>
            <a:endParaRPr lang="en-US" dirty="0"/>
          </a:p>
        </p:txBody>
      </p:sp>
    </p:spTree>
    <p:extLst>
      <p:ext uri="{BB962C8B-B14F-4D97-AF65-F5344CB8AC3E}">
        <p14:creationId xmlns:p14="http://schemas.microsoft.com/office/powerpoint/2010/main" val="136000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3B2CA9B6-4696-4754-85E4-8CABC16C8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A9A1B4E-BA04-49DB-A7FC-AAC824E9FE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6" name="Picture 25">
            <a:extLst>
              <a:ext uri="{FF2B5EF4-FFF2-40B4-BE49-F238E27FC236}">
                <a16:creationId xmlns:a16="http://schemas.microsoft.com/office/drawing/2014/main" id="{DEB81022-BC5D-4044-B798-FA0517B46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8" name="Rectangle 27">
            <a:extLst>
              <a:ext uri="{FF2B5EF4-FFF2-40B4-BE49-F238E27FC236}">
                <a16:creationId xmlns:a16="http://schemas.microsoft.com/office/drawing/2014/main" id="{D23277EE-B44B-4433-AC85-268C83D34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6893633-2491-40F3-A8F8-3048B013B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F600BF4-BBEF-41D0-AF2D-5FE8F1408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A3B73E-7F4D-4455-AC6B-2BA98D72F7F5}"/>
              </a:ext>
            </a:extLst>
          </p:cNvPr>
          <p:cNvSpPr txBox="1"/>
          <p:nvPr/>
        </p:nvSpPr>
        <p:spPr>
          <a:xfrm>
            <a:off x="1720909" y="321792"/>
            <a:ext cx="3972924" cy="22685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nSpc>
                <a:spcPct val="90000"/>
              </a:lnSpc>
              <a:spcBef>
                <a:spcPct val="0"/>
              </a:spcBef>
              <a:spcAft>
                <a:spcPts val="600"/>
              </a:spcAft>
            </a:pPr>
            <a:r>
              <a:rPr lang="en-US" sz="4800" dirty="0">
                <a:latin typeface="Bahnschrift Light SemiCondensed" panose="020B0502040204020203" pitchFamily="34" charset="0"/>
                <a:ea typeface="+mj-ea"/>
                <a:cs typeface="Arial"/>
              </a:rPr>
              <a:t>Thanks to Ben and the TAs for all the help and support!</a:t>
            </a:r>
            <a:endParaRPr lang="en-US" dirty="0">
              <a:latin typeface="Bahnschrift Light SemiCondensed" panose="020B0502040204020203" pitchFamily="34" charset="0"/>
              <a:ea typeface="+mj-ea"/>
              <a:cs typeface="Arial" panose="020B0604020202020204"/>
            </a:endParaRPr>
          </a:p>
        </p:txBody>
      </p:sp>
      <p:pic>
        <p:nvPicPr>
          <p:cNvPr id="3" name="Picture 3" descr="A person standing in front of a computer&#10;&#10;Description automatically generated">
            <a:extLst>
              <a:ext uri="{FF2B5EF4-FFF2-40B4-BE49-F238E27FC236}">
                <a16:creationId xmlns:a16="http://schemas.microsoft.com/office/drawing/2014/main" id="{3184867B-9CBC-45C9-927A-561BB77F8A0B}"/>
              </a:ext>
            </a:extLst>
          </p:cNvPr>
          <p:cNvPicPr>
            <a:picLocks noChangeAspect="1"/>
          </p:cNvPicPr>
          <p:nvPr/>
        </p:nvPicPr>
        <p:blipFill rotWithShape="1">
          <a:blip r:embed="rId5"/>
          <a:srcRect l="29567" r="32246"/>
          <a:stretch/>
        </p:blipFill>
        <p:spPr>
          <a:xfrm>
            <a:off x="6749807" y="227"/>
            <a:ext cx="4635113" cy="6858000"/>
          </a:xfrm>
          <a:prstGeom prst="rect">
            <a:avLst/>
          </a:prstGeom>
          <a:ln w="12700">
            <a:solidFill>
              <a:schemeClr val="tx1"/>
            </a:solidFill>
          </a:ln>
        </p:spPr>
      </p:pic>
      <p:sp>
        <p:nvSpPr>
          <p:cNvPr id="34" name="Rectangle 33">
            <a:extLst>
              <a:ext uri="{FF2B5EF4-FFF2-40B4-BE49-F238E27FC236}">
                <a16:creationId xmlns:a16="http://schemas.microsoft.com/office/drawing/2014/main" id="{8E3FBB69-81FC-455A-9F72-076CADABD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25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460C8925-7D35-4CB8-8B93-300D827B79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9704" y="1407418"/>
            <a:ext cx="6525536" cy="2086266"/>
          </a:xfrm>
          <a:prstGeom prst="rect">
            <a:avLst/>
          </a:prstGeom>
        </p:spPr>
      </p:pic>
      <p:sp>
        <p:nvSpPr>
          <p:cNvPr id="15" name="TextBox 14">
            <a:extLst>
              <a:ext uri="{FF2B5EF4-FFF2-40B4-BE49-F238E27FC236}">
                <a16:creationId xmlns:a16="http://schemas.microsoft.com/office/drawing/2014/main" id="{5852E038-8603-48DC-A384-03AAC46F92E3}"/>
              </a:ext>
            </a:extLst>
          </p:cNvPr>
          <p:cNvSpPr txBox="1"/>
          <p:nvPr/>
        </p:nvSpPr>
        <p:spPr>
          <a:xfrm>
            <a:off x="1607754" y="3839419"/>
            <a:ext cx="8570736" cy="1477328"/>
          </a:xfrm>
          <a:prstGeom prst="rect">
            <a:avLst/>
          </a:prstGeom>
          <a:noFill/>
        </p:spPr>
        <p:txBody>
          <a:bodyPr wrap="square" rtlCol="0">
            <a:spAutoFit/>
          </a:bodyPr>
          <a:lstStyle/>
          <a:p>
            <a:r>
              <a:rPr lang="en-US" i="1" dirty="0">
                <a:latin typeface="Bahnschrift Light SemiCondensed" panose="020B0502040204020203" pitchFamily="34" charset="0"/>
              </a:rPr>
              <a:t>“United Way of Greater Topeka brings together people, companies and nonprofits to create positive sustainable change in our community. We work to solve issues no single donor, charity, or government agency can handle alone. By focusing on </a:t>
            </a:r>
            <a:r>
              <a:rPr lang="en-US" i="1" dirty="0">
                <a:latin typeface="Bahnschrift Light SemiCondensed" panose="020B0502040204020203" pitchFamily="34" charset="0"/>
                <a:hlinkClick r:id="rId6" tooltip="Learn more about our work in education"/>
              </a:rPr>
              <a:t>education</a:t>
            </a:r>
            <a:r>
              <a:rPr lang="en-US" i="1" dirty="0">
                <a:latin typeface="Bahnschrift Light SemiCondensed" panose="020B0502040204020203" pitchFamily="34" charset="0"/>
              </a:rPr>
              <a:t>, </a:t>
            </a:r>
            <a:r>
              <a:rPr lang="en-US" i="1" dirty="0">
                <a:latin typeface="Bahnschrift Light SemiCondensed" panose="020B0502040204020203" pitchFamily="34" charset="0"/>
                <a:hlinkClick r:id="rId7"/>
              </a:rPr>
              <a:t>financial stability</a:t>
            </a:r>
            <a:r>
              <a:rPr lang="en-US" i="1" dirty="0">
                <a:latin typeface="Bahnschrift Light SemiCondensed" panose="020B0502040204020203" pitchFamily="34" charset="0"/>
              </a:rPr>
              <a:t> and </a:t>
            </a:r>
            <a:r>
              <a:rPr lang="en-US" i="1" dirty="0">
                <a:latin typeface="Bahnschrift Light SemiCondensed" panose="020B0502040204020203" pitchFamily="34" charset="0"/>
                <a:hlinkClick r:id="rId8" tooltip="Learn more about our work in health"/>
              </a:rPr>
              <a:t>health</a:t>
            </a:r>
            <a:r>
              <a:rPr lang="en-US" i="1" dirty="0">
                <a:latin typeface="Bahnschrift Light SemiCondensed" panose="020B0502040204020203" pitchFamily="34" charset="0"/>
              </a:rPr>
              <a:t>, we help more children graduate and get stable jobs, help families become financially stable and improve the overall health of our community.”</a:t>
            </a:r>
          </a:p>
        </p:txBody>
      </p:sp>
      <p:sp>
        <p:nvSpPr>
          <p:cNvPr id="17" name="TextBox 16">
            <a:extLst>
              <a:ext uri="{FF2B5EF4-FFF2-40B4-BE49-F238E27FC236}">
                <a16:creationId xmlns:a16="http://schemas.microsoft.com/office/drawing/2014/main" id="{2E52CA8A-ECDC-4978-9EFA-C518C494C343}"/>
              </a:ext>
            </a:extLst>
          </p:cNvPr>
          <p:cNvSpPr txBox="1"/>
          <p:nvPr/>
        </p:nvSpPr>
        <p:spPr>
          <a:xfrm>
            <a:off x="1213843" y="150610"/>
            <a:ext cx="6153446" cy="646331"/>
          </a:xfrm>
          <a:prstGeom prst="rect">
            <a:avLst/>
          </a:prstGeom>
          <a:noFill/>
        </p:spPr>
        <p:txBody>
          <a:bodyPr wrap="square" rtlCol="0">
            <a:spAutoFit/>
          </a:bodyPr>
          <a:lstStyle/>
          <a:p>
            <a:r>
              <a:rPr lang="en-US" sz="3600" u="sng" dirty="0">
                <a:latin typeface="Bahnschrift Light SemiCondensed" panose="020B0502040204020203" pitchFamily="34" charset="0"/>
              </a:rPr>
              <a:t>Data Analysis for United Way</a:t>
            </a:r>
          </a:p>
        </p:txBody>
      </p:sp>
      <p:sp>
        <p:nvSpPr>
          <p:cNvPr id="19" name="TextBox 18">
            <a:extLst>
              <a:ext uri="{FF2B5EF4-FFF2-40B4-BE49-F238E27FC236}">
                <a16:creationId xmlns:a16="http://schemas.microsoft.com/office/drawing/2014/main" id="{4FCA0800-0C91-4B38-A4D4-37207BB85DDD}"/>
              </a:ext>
            </a:extLst>
          </p:cNvPr>
          <p:cNvSpPr txBox="1"/>
          <p:nvPr/>
        </p:nvSpPr>
        <p:spPr>
          <a:xfrm>
            <a:off x="6568623" y="5409079"/>
            <a:ext cx="3345341" cy="369332"/>
          </a:xfrm>
          <a:prstGeom prst="rect">
            <a:avLst/>
          </a:prstGeom>
          <a:noFill/>
        </p:spPr>
        <p:txBody>
          <a:bodyPr wrap="square" rtlCol="0">
            <a:spAutoFit/>
          </a:bodyPr>
          <a:lstStyle/>
          <a:p>
            <a:r>
              <a:rPr lang="en-US" dirty="0">
                <a:hlinkClick r:id="rId9"/>
              </a:rPr>
              <a:t>https://unitedwaytopeka.org/</a:t>
            </a:r>
            <a:endParaRPr lang="en-US" dirty="0"/>
          </a:p>
        </p:txBody>
      </p:sp>
    </p:spTree>
    <p:extLst>
      <p:ext uri="{BB962C8B-B14F-4D97-AF65-F5344CB8AC3E}">
        <p14:creationId xmlns:p14="http://schemas.microsoft.com/office/powerpoint/2010/main" val="376562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B763F-C0FA-46C1-AE96-0827566DE4A6}"/>
              </a:ext>
            </a:extLst>
          </p:cNvPr>
          <p:cNvSpPr txBox="1"/>
          <p:nvPr/>
        </p:nvSpPr>
        <p:spPr>
          <a:xfrm>
            <a:off x="1299882" y="2689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u="sng" dirty="0">
                <a:latin typeface="Bahnschrift Light SemiCondensed" panose="020B0502040204020203" pitchFamily="34" charset="0"/>
                <a:cs typeface="Arial"/>
              </a:rPr>
              <a:t>Hypothesis</a:t>
            </a:r>
            <a:r>
              <a:rPr lang="en-US" sz="3600" dirty="0">
                <a:cs typeface="Arial"/>
              </a:rPr>
              <a:t>:</a:t>
            </a:r>
          </a:p>
        </p:txBody>
      </p:sp>
      <p:sp>
        <p:nvSpPr>
          <p:cNvPr id="5" name="TextBox 4">
            <a:extLst>
              <a:ext uri="{FF2B5EF4-FFF2-40B4-BE49-F238E27FC236}">
                <a16:creationId xmlns:a16="http://schemas.microsoft.com/office/drawing/2014/main" id="{E2AD2274-CB53-4D4A-B512-9FBC3EB5FAB6}"/>
              </a:ext>
            </a:extLst>
          </p:cNvPr>
          <p:cNvSpPr txBox="1"/>
          <p:nvPr/>
        </p:nvSpPr>
        <p:spPr>
          <a:xfrm>
            <a:off x="1299882" y="673225"/>
            <a:ext cx="61856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Bahnschrift Light SemiCondensed" panose="020B0502040204020203" pitchFamily="34" charset="0"/>
              </a:rPr>
              <a:t>In areas with higher median household income, there will be more food resources available in that area. In areas with lower median income, there will be fewer resources available in that area. </a:t>
            </a:r>
            <a:endParaRPr lang="en-US" dirty="0">
              <a:latin typeface="Bahnschrift Light SemiCondensed" panose="020B0502040204020203" pitchFamily="34" charset="0"/>
            </a:endParaRPr>
          </a:p>
        </p:txBody>
      </p:sp>
      <p:pic>
        <p:nvPicPr>
          <p:cNvPr id="7" name="Picture 7" descr="A sunset over a body of water&#10;&#10;Description automatically generated">
            <a:extLst>
              <a:ext uri="{FF2B5EF4-FFF2-40B4-BE49-F238E27FC236}">
                <a16:creationId xmlns:a16="http://schemas.microsoft.com/office/drawing/2014/main" id="{F6D08A7D-CE12-4B68-923D-BE48D36B0D00}"/>
              </a:ext>
            </a:extLst>
          </p:cNvPr>
          <p:cNvPicPr>
            <a:picLocks noChangeAspect="1"/>
          </p:cNvPicPr>
          <p:nvPr/>
        </p:nvPicPr>
        <p:blipFill rotWithShape="1">
          <a:blip r:embed="rId2"/>
          <a:srcRect l="-163" t="53160" r="163" b="-929"/>
          <a:stretch/>
        </p:blipFill>
        <p:spPr>
          <a:xfrm>
            <a:off x="6272998" y="2233899"/>
            <a:ext cx="4806181" cy="2389348"/>
          </a:xfrm>
          <a:prstGeom prst="rect">
            <a:avLst/>
          </a:prstGeom>
        </p:spPr>
      </p:pic>
      <p:pic>
        <p:nvPicPr>
          <p:cNvPr id="8" name="Picture 8" descr="A picture containing drawing&#10;&#10;Description automatically generated">
            <a:extLst>
              <a:ext uri="{FF2B5EF4-FFF2-40B4-BE49-F238E27FC236}">
                <a16:creationId xmlns:a16="http://schemas.microsoft.com/office/drawing/2014/main" id="{2064D0BD-85B8-426F-B4FB-B14A97CA36C0}"/>
              </a:ext>
            </a:extLst>
          </p:cNvPr>
          <p:cNvPicPr>
            <a:picLocks noChangeAspect="1"/>
          </p:cNvPicPr>
          <p:nvPr/>
        </p:nvPicPr>
        <p:blipFill>
          <a:blip r:embed="rId3"/>
          <a:stretch>
            <a:fillRect/>
          </a:stretch>
        </p:blipFill>
        <p:spPr>
          <a:xfrm>
            <a:off x="1485668" y="2231637"/>
            <a:ext cx="1907324" cy="2394725"/>
          </a:xfrm>
          <a:prstGeom prst="rect">
            <a:avLst/>
          </a:prstGeom>
        </p:spPr>
      </p:pic>
      <p:graphicFrame>
        <p:nvGraphicFramePr>
          <p:cNvPr id="12" name="Diagram 12">
            <a:extLst>
              <a:ext uri="{FF2B5EF4-FFF2-40B4-BE49-F238E27FC236}">
                <a16:creationId xmlns:a16="http://schemas.microsoft.com/office/drawing/2014/main" id="{646CE7AF-F3F3-41B6-A745-946CD4E320DC}"/>
              </a:ext>
            </a:extLst>
          </p:cNvPr>
          <p:cNvGraphicFramePr/>
          <p:nvPr>
            <p:extLst>
              <p:ext uri="{D42A27DB-BD31-4B8C-83A1-F6EECF244321}">
                <p14:modId xmlns:p14="http://schemas.microsoft.com/office/powerpoint/2010/main" val="2072748875"/>
              </p:ext>
            </p:extLst>
          </p:nvPr>
        </p:nvGraphicFramePr>
        <p:xfrm>
          <a:off x="3967976" y="2176346"/>
          <a:ext cx="1719147" cy="25053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24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1151DE-F265-4E3A-830C-8E28FD4D80C7}"/>
              </a:ext>
            </a:extLst>
          </p:cNvPr>
          <p:cNvSpPr txBox="1"/>
          <p:nvPr/>
        </p:nvSpPr>
        <p:spPr>
          <a:xfrm>
            <a:off x="1063083" y="73073"/>
            <a:ext cx="36269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rPr>
              <a:t>Data Round Up</a:t>
            </a:r>
          </a:p>
        </p:txBody>
      </p:sp>
      <p:pic>
        <p:nvPicPr>
          <p:cNvPr id="3" name="Picture 3" descr="A screenshot of a cell phone&#10;&#10;Description automatically generated">
            <a:extLst>
              <a:ext uri="{FF2B5EF4-FFF2-40B4-BE49-F238E27FC236}">
                <a16:creationId xmlns:a16="http://schemas.microsoft.com/office/drawing/2014/main" id="{AAECAEE7-92F8-4664-80CE-EDB98F6D1822}"/>
              </a:ext>
            </a:extLst>
          </p:cNvPr>
          <p:cNvPicPr>
            <a:picLocks noChangeAspect="1"/>
          </p:cNvPicPr>
          <p:nvPr/>
        </p:nvPicPr>
        <p:blipFill>
          <a:blip r:embed="rId2"/>
          <a:stretch>
            <a:fillRect/>
          </a:stretch>
        </p:blipFill>
        <p:spPr>
          <a:xfrm>
            <a:off x="1013121" y="1878363"/>
            <a:ext cx="4834053" cy="2829930"/>
          </a:xfrm>
          <a:prstGeom prst="rect">
            <a:avLst/>
          </a:prstGeom>
        </p:spPr>
      </p:pic>
      <p:sp>
        <p:nvSpPr>
          <p:cNvPr id="4" name="TextBox 3">
            <a:extLst>
              <a:ext uri="{FF2B5EF4-FFF2-40B4-BE49-F238E27FC236}">
                <a16:creationId xmlns:a16="http://schemas.microsoft.com/office/drawing/2014/main" id="{1E86064E-5010-4609-A826-1360A78C56DE}"/>
              </a:ext>
            </a:extLst>
          </p:cNvPr>
          <p:cNvSpPr txBox="1"/>
          <p:nvPr/>
        </p:nvSpPr>
        <p:spPr>
          <a:xfrm>
            <a:off x="1013121" y="4708293"/>
            <a:ext cx="47782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https://www.census.gov/acs/www/data/data-tables-and-tools/data-profiles/</a:t>
            </a:r>
            <a:endParaRPr lang="en-US" dirty="0"/>
          </a:p>
        </p:txBody>
      </p:sp>
      <p:pic>
        <p:nvPicPr>
          <p:cNvPr id="5" name="Picture 5" descr="A screenshot of a social media post&#10;&#10;Description automatically generated">
            <a:extLst>
              <a:ext uri="{FF2B5EF4-FFF2-40B4-BE49-F238E27FC236}">
                <a16:creationId xmlns:a16="http://schemas.microsoft.com/office/drawing/2014/main" id="{22E17FCB-F842-41AD-B82B-58B69572F0FD}"/>
              </a:ext>
            </a:extLst>
          </p:cNvPr>
          <p:cNvPicPr>
            <a:picLocks noChangeAspect="1"/>
          </p:cNvPicPr>
          <p:nvPr/>
        </p:nvPicPr>
        <p:blipFill rotWithShape="1">
          <a:blip r:embed="rId4"/>
          <a:srcRect l="5564" r="11128" b="-546"/>
          <a:stretch/>
        </p:blipFill>
        <p:spPr>
          <a:xfrm>
            <a:off x="5835871" y="1042596"/>
            <a:ext cx="5521410" cy="1890708"/>
          </a:xfrm>
          <a:prstGeom prst="rect">
            <a:avLst/>
          </a:prstGeom>
        </p:spPr>
      </p:pic>
      <p:sp>
        <p:nvSpPr>
          <p:cNvPr id="7" name="TextBox 6">
            <a:extLst>
              <a:ext uri="{FF2B5EF4-FFF2-40B4-BE49-F238E27FC236}">
                <a16:creationId xmlns:a16="http://schemas.microsoft.com/office/drawing/2014/main" id="{012D12B5-D651-471F-A6C7-DADF08CD6E9D}"/>
              </a:ext>
            </a:extLst>
          </p:cNvPr>
          <p:cNvSpPr txBox="1"/>
          <p:nvPr/>
        </p:nvSpPr>
        <p:spPr>
          <a:xfrm>
            <a:off x="1063083" y="771250"/>
            <a:ext cx="51128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D1D2D3"/>
                </a:solidFill>
                <a:latin typeface="Bahnschrift Light SemiCondensed" panose="020B0502040204020203" pitchFamily="34" charset="0"/>
              </a:rPr>
              <a:t>Google Places API</a:t>
            </a:r>
            <a:endParaRPr lang="en-US" dirty="0">
              <a:latin typeface="Bahnschrift Light SemiCondensed" panose="020B0502040204020203" pitchFamily="34" charset="0"/>
            </a:endParaRPr>
          </a:p>
          <a:p>
            <a:pPr marL="285750" indent="-285750">
              <a:buFont typeface="Arial"/>
              <a:buChar char="•"/>
            </a:pPr>
            <a:r>
              <a:rPr lang="en-US" dirty="0">
                <a:solidFill>
                  <a:srgbClr val="D1D2D3"/>
                </a:solidFill>
                <a:latin typeface="Bahnschrift Light SemiCondensed" panose="020B0502040204020203" pitchFamily="34" charset="0"/>
              </a:rPr>
              <a:t>Census Bureau American Community Survey</a:t>
            </a:r>
          </a:p>
          <a:p>
            <a:pPr marL="285750" indent="-285750">
              <a:buFont typeface="Arial"/>
              <a:buChar char="•"/>
            </a:pPr>
            <a:r>
              <a:rPr lang="en-US" dirty="0">
                <a:solidFill>
                  <a:srgbClr val="D1D2D3"/>
                </a:solidFill>
                <a:latin typeface="Bahnschrift Light SemiCondensed" panose="020B0502040204020203" pitchFamily="34" charset="0"/>
                <a:cs typeface="Arial"/>
              </a:rPr>
              <a:t>Ben did it so it must be alright</a:t>
            </a:r>
          </a:p>
        </p:txBody>
      </p:sp>
      <p:pic>
        <p:nvPicPr>
          <p:cNvPr id="8" name="Picture 8" descr="A screenshot of a cell phone&#10;&#10;Description automatically generated">
            <a:extLst>
              <a:ext uri="{FF2B5EF4-FFF2-40B4-BE49-F238E27FC236}">
                <a16:creationId xmlns:a16="http://schemas.microsoft.com/office/drawing/2014/main" id="{1265482B-247B-455F-928E-59E720DF39D0}"/>
              </a:ext>
            </a:extLst>
          </p:cNvPr>
          <p:cNvPicPr>
            <a:picLocks noChangeAspect="1"/>
          </p:cNvPicPr>
          <p:nvPr/>
        </p:nvPicPr>
        <p:blipFill rotWithShape="1">
          <a:blip r:embed="rId5"/>
          <a:srcRect t="150" r="24481" b="308"/>
          <a:stretch/>
        </p:blipFill>
        <p:spPr>
          <a:xfrm>
            <a:off x="5836023" y="2853539"/>
            <a:ext cx="5521258" cy="3507866"/>
          </a:xfrm>
          <a:prstGeom prst="rect">
            <a:avLst/>
          </a:prstGeom>
        </p:spPr>
      </p:pic>
      <p:sp>
        <p:nvSpPr>
          <p:cNvPr id="9" name="TextBox 8">
            <a:extLst>
              <a:ext uri="{FF2B5EF4-FFF2-40B4-BE49-F238E27FC236}">
                <a16:creationId xmlns:a16="http://schemas.microsoft.com/office/drawing/2014/main" id="{013F1A18-C836-4EC8-9651-1B27A59E2D12}"/>
              </a:ext>
            </a:extLst>
          </p:cNvPr>
          <p:cNvSpPr txBox="1"/>
          <p:nvPr/>
        </p:nvSpPr>
        <p:spPr>
          <a:xfrm>
            <a:off x="3114845" y="595267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6"/>
              </a:rPr>
              <a:t>https://datausa.io/profile/geo/topeka-ks/</a:t>
            </a:r>
            <a:endParaRPr lang="en-US" dirty="0"/>
          </a:p>
        </p:txBody>
      </p:sp>
      <p:cxnSp>
        <p:nvCxnSpPr>
          <p:cNvPr id="10" name="Straight Arrow Connector 9">
            <a:extLst>
              <a:ext uri="{FF2B5EF4-FFF2-40B4-BE49-F238E27FC236}">
                <a16:creationId xmlns:a16="http://schemas.microsoft.com/office/drawing/2014/main" id="{5E8C65FA-A179-4549-9D4F-70620CF07B5F}"/>
              </a:ext>
            </a:extLst>
          </p:cNvPr>
          <p:cNvCxnSpPr/>
          <p:nvPr/>
        </p:nvCxnSpPr>
        <p:spPr>
          <a:xfrm>
            <a:off x="5835794" y="1034320"/>
            <a:ext cx="2" cy="5396753"/>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48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text, map&#10;&#10;Description automatically generated">
            <a:extLst>
              <a:ext uri="{FF2B5EF4-FFF2-40B4-BE49-F238E27FC236}">
                <a16:creationId xmlns:a16="http://schemas.microsoft.com/office/drawing/2014/main" id="{ACF4BC30-6F1C-4DD7-B19B-0EDEFFFEF504}"/>
              </a:ext>
            </a:extLst>
          </p:cNvPr>
          <p:cNvPicPr>
            <a:picLocks noChangeAspect="1"/>
          </p:cNvPicPr>
          <p:nvPr/>
        </p:nvPicPr>
        <p:blipFill>
          <a:blip r:embed="rId2"/>
          <a:stretch>
            <a:fillRect/>
          </a:stretch>
        </p:blipFill>
        <p:spPr>
          <a:xfrm>
            <a:off x="3599985" y="1332746"/>
            <a:ext cx="4899101" cy="5121774"/>
          </a:xfrm>
          <a:prstGeom prst="rect">
            <a:avLst/>
          </a:prstGeom>
        </p:spPr>
      </p:pic>
      <p:sp>
        <p:nvSpPr>
          <p:cNvPr id="5" name="TextBox 4">
            <a:extLst>
              <a:ext uri="{FF2B5EF4-FFF2-40B4-BE49-F238E27FC236}">
                <a16:creationId xmlns:a16="http://schemas.microsoft.com/office/drawing/2014/main" id="{982AF6DD-28DF-41D2-8D2F-0958686F970F}"/>
              </a:ext>
            </a:extLst>
          </p:cNvPr>
          <p:cNvSpPr txBox="1"/>
          <p:nvPr/>
        </p:nvSpPr>
        <p:spPr>
          <a:xfrm>
            <a:off x="1365791" y="253429"/>
            <a:ext cx="18493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rPr>
              <a:t>The Area</a:t>
            </a:r>
            <a:endParaRPr lang="en-US" sz="3600" u="sng" dirty="0">
              <a:latin typeface="Bahnschrift Light SemiCondensed" panose="020B0502040204020203" pitchFamily="34" charset="0"/>
              <a:cs typeface="Arial"/>
            </a:endParaRPr>
          </a:p>
        </p:txBody>
      </p:sp>
    </p:spTree>
    <p:extLst>
      <p:ext uri="{BB962C8B-B14F-4D97-AF65-F5344CB8AC3E}">
        <p14:creationId xmlns:p14="http://schemas.microsoft.com/office/powerpoint/2010/main" val="1497480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screenshot of a cell phone&#10;&#10;Description automatically generated">
            <a:extLst>
              <a:ext uri="{FF2B5EF4-FFF2-40B4-BE49-F238E27FC236}">
                <a16:creationId xmlns:a16="http://schemas.microsoft.com/office/drawing/2014/main" id="{FF92EAD9-224F-4FF2-9D3E-CD5FD169E0F1}"/>
              </a:ext>
            </a:extLst>
          </p:cNvPr>
          <p:cNvPicPr>
            <a:picLocks noChangeAspect="1"/>
          </p:cNvPicPr>
          <p:nvPr/>
        </p:nvPicPr>
        <p:blipFill>
          <a:blip r:embed="rId2"/>
          <a:stretch>
            <a:fillRect/>
          </a:stretch>
        </p:blipFill>
        <p:spPr>
          <a:xfrm>
            <a:off x="0" y="36473"/>
            <a:ext cx="4053161" cy="6820053"/>
          </a:xfrm>
          <a:prstGeom prst="rect">
            <a:avLst/>
          </a:prstGeom>
        </p:spPr>
      </p:pic>
      <p:sp>
        <p:nvSpPr>
          <p:cNvPr id="17" name="Rectangle 16">
            <a:extLst>
              <a:ext uri="{FF2B5EF4-FFF2-40B4-BE49-F238E27FC236}">
                <a16:creationId xmlns:a16="http://schemas.microsoft.com/office/drawing/2014/main" id="{B28B444F-7A44-44B6-9ED6-D4142ADD181E}"/>
              </a:ext>
            </a:extLst>
          </p:cNvPr>
          <p:cNvSpPr/>
          <p:nvPr/>
        </p:nvSpPr>
        <p:spPr>
          <a:xfrm>
            <a:off x="4053161" y="8329"/>
            <a:ext cx="2685584" cy="125451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close up of a logo&#10;&#10;Description automatically generated">
            <a:extLst>
              <a:ext uri="{FF2B5EF4-FFF2-40B4-BE49-F238E27FC236}">
                <a16:creationId xmlns:a16="http://schemas.microsoft.com/office/drawing/2014/main" id="{78F544BB-735A-48CC-A2B5-22D105BFCF15}"/>
              </a:ext>
            </a:extLst>
          </p:cNvPr>
          <p:cNvPicPr>
            <a:picLocks noChangeAspect="1"/>
          </p:cNvPicPr>
          <p:nvPr/>
        </p:nvPicPr>
        <p:blipFill>
          <a:blip r:embed="rId3"/>
          <a:stretch>
            <a:fillRect/>
          </a:stretch>
        </p:blipFill>
        <p:spPr>
          <a:xfrm>
            <a:off x="6220522" y="-760"/>
            <a:ext cx="5967760" cy="893618"/>
          </a:xfrm>
          <a:prstGeom prst="rect">
            <a:avLst/>
          </a:prstGeom>
        </p:spPr>
      </p:pic>
      <p:sp>
        <p:nvSpPr>
          <p:cNvPr id="3" name="TextBox 2">
            <a:extLst>
              <a:ext uri="{FF2B5EF4-FFF2-40B4-BE49-F238E27FC236}">
                <a16:creationId xmlns:a16="http://schemas.microsoft.com/office/drawing/2014/main" id="{9AC1AAF6-A539-4D4B-AB05-DADDAA4AA7FC}"/>
              </a:ext>
            </a:extLst>
          </p:cNvPr>
          <p:cNvSpPr txBox="1"/>
          <p:nvPr/>
        </p:nvSpPr>
        <p:spPr>
          <a:xfrm>
            <a:off x="4097527" y="-28779"/>
            <a:ext cx="20798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cs typeface="Arial"/>
              </a:rPr>
              <a:t>The Data</a:t>
            </a:r>
          </a:p>
        </p:txBody>
      </p:sp>
      <p:sp>
        <p:nvSpPr>
          <p:cNvPr id="5" name="TextBox 4">
            <a:extLst>
              <a:ext uri="{FF2B5EF4-FFF2-40B4-BE49-F238E27FC236}">
                <a16:creationId xmlns:a16="http://schemas.microsoft.com/office/drawing/2014/main" id="{21B7379D-AEC7-4A9A-BC27-166DAF59EE06}"/>
              </a:ext>
            </a:extLst>
          </p:cNvPr>
          <p:cNvSpPr txBox="1"/>
          <p:nvPr/>
        </p:nvSpPr>
        <p:spPr>
          <a:xfrm>
            <a:off x="4047606" y="574086"/>
            <a:ext cx="25749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D1D2D3"/>
                </a:solidFill>
                <a:latin typeface="Bahnschrift Light SemiCondensed" panose="020B0502040204020203" pitchFamily="34" charset="0"/>
              </a:rPr>
              <a:t>Pulled data from Google Places API</a:t>
            </a:r>
            <a:endParaRPr lang="en-US" sz="1600" dirty="0">
              <a:latin typeface="Bahnschrift Light SemiCondensed" panose="020B0502040204020203" pitchFamily="34" charset="0"/>
            </a:endParaRPr>
          </a:p>
        </p:txBody>
      </p:sp>
      <p:pic>
        <p:nvPicPr>
          <p:cNvPr id="7" name="Picture 7" descr="A screenshot of a computer&#10;&#10;Description automatically generated">
            <a:extLst>
              <a:ext uri="{FF2B5EF4-FFF2-40B4-BE49-F238E27FC236}">
                <a16:creationId xmlns:a16="http://schemas.microsoft.com/office/drawing/2014/main" id="{A79F474E-4783-4263-BE65-C0B992679294}"/>
              </a:ext>
            </a:extLst>
          </p:cNvPr>
          <p:cNvPicPr>
            <a:picLocks noChangeAspect="1"/>
          </p:cNvPicPr>
          <p:nvPr/>
        </p:nvPicPr>
        <p:blipFill>
          <a:blip r:embed="rId4"/>
          <a:stretch>
            <a:fillRect/>
          </a:stretch>
        </p:blipFill>
        <p:spPr>
          <a:xfrm>
            <a:off x="6220522" y="391765"/>
            <a:ext cx="5967761" cy="6464762"/>
          </a:xfrm>
          <a:prstGeom prst="rect">
            <a:avLst/>
          </a:prstGeom>
        </p:spPr>
      </p:pic>
      <p:sp>
        <p:nvSpPr>
          <p:cNvPr id="9" name="TextBox 8">
            <a:extLst>
              <a:ext uri="{FF2B5EF4-FFF2-40B4-BE49-F238E27FC236}">
                <a16:creationId xmlns:a16="http://schemas.microsoft.com/office/drawing/2014/main" id="{E12D6558-3B59-4781-91BD-755919F038AC}"/>
              </a:ext>
            </a:extLst>
          </p:cNvPr>
          <p:cNvSpPr txBox="1"/>
          <p:nvPr/>
        </p:nvSpPr>
        <p:spPr>
          <a:xfrm>
            <a:off x="8729546" y="22302"/>
            <a:ext cx="13678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latin typeface="Slack-Lato"/>
              </a:rPr>
              <a:t>​</a:t>
            </a:r>
            <a:r>
              <a:rPr lang="en-US" u="sng" dirty="0">
                <a:latin typeface="Arial"/>
                <a:cs typeface="Arial"/>
              </a:rPr>
              <a:t>The Master</a:t>
            </a:r>
            <a:endParaRPr lang="en-US" u="sng">
              <a:cs typeface="Arial"/>
            </a:endParaRPr>
          </a:p>
        </p:txBody>
      </p:sp>
      <p:sp>
        <p:nvSpPr>
          <p:cNvPr id="12" name="TextBox 11">
            <a:extLst>
              <a:ext uri="{FF2B5EF4-FFF2-40B4-BE49-F238E27FC236}">
                <a16:creationId xmlns:a16="http://schemas.microsoft.com/office/drawing/2014/main" id="{F0FAC0FE-EC14-41E2-9A98-CD91013DDA75}"/>
              </a:ext>
            </a:extLst>
          </p:cNvPr>
          <p:cNvSpPr txBox="1"/>
          <p:nvPr/>
        </p:nvSpPr>
        <p:spPr>
          <a:xfrm>
            <a:off x="5112398" y="15327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Light SemiCondensed" panose="020B0502040204020203" pitchFamily="34" charset="0"/>
                <a:cs typeface="Arial"/>
              </a:rPr>
              <a:t>The Code</a:t>
            </a:r>
          </a:p>
        </p:txBody>
      </p:sp>
      <p:sp>
        <p:nvSpPr>
          <p:cNvPr id="14" name="TextBox 13">
            <a:extLst>
              <a:ext uri="{FF2B5EF4-FFF2-40B4-BE49-F238E27FC236}">
                <a16:creationId xmlns:a16="http://schemas.microsoft.com/office/drawing/2014/main" id="{A16E5188-0E42-4BC1-A70E-9FBB7858871B}"/>
              </a:ext>
            </a:extLst>
          </p:cNvPr>
          <p:cNvSpPr txBox="1"/>
          <p:nvPr/>
        </p:nvSpPr>
        <p:spPr>
          <a:xfrm>
            <a:off x="4110578" y="52923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Light SemiCondensed" panose="020B0502040204020203" pitchFamily="34" charset="0"/>
              </a:rPr>
              <a:t>The Product</a:t>
            </a:r>
          </a:p>
        </p:txBody>
      </p:sp>
      <p:sp>
        <p:nvSpPr>
          <p:cNvPr id="15" name="Arrow: Left 14">
            <a:extLst>
              <a:ext uri="{FF2B5EF4-FFF2-40B4-BE49-F238E27FC236}">
                <a16:creationId xmlns:a16="http://schemas.microsoft.com/office/drawing/2014/main" id="{421AA83E-472C-4B21-8AF5-52CB9796368A}"/>
              </a:ext>
            </a:extLst>
          </p:cNvPr>
          <p:cNvSpPr/>
          <p:nvPr/>
        </p:nvSpPr>
        <p:spPr>
          <a:xfrm>
            <a:off x="4115132" y="1469098"/>
            <a:ext cx="975731" cy="4832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58D46E6-76B8-47FB-807B-329096BC4F5B}"/>
              </a:ext>
            </a:extLst>
          </p:cNvPr>
          <p:cNvSpPr/>
          <p:nvPr/>
        </p:nvSpPr>
        <p:spPr>
          <a:xfrm>
            <a:off x="5442155" y="5256628"/>
            <a:ext cx="691999" cy="422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59CDCB-86C9-4219-855D-4D736985B0A2}"/>
              </a:ext>
            </a:extLst>
          </p:cNvPr>
          <p:cNvSpPr txBox="1"/>
          <p:nvPr/>
        </p:nvSpPr>
        <p:spPr>
          <a:xfrm>
            <a:off x="4091608" y="2827590"/>
            <a:ext cx="23728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Bahnschrift Light SemiCondensed" panose="020B0502040204020203" pitchFamily="34" charset="0"/>
                <a:cs typeface="Arial"/>
              </a:rPr>
              <a:t>places_scrape.py</a:t>
            </a:r>
            <a:endParaRPr lang="en-US" dirty="0">
              <a:latin typeface="Bahnschrift Light SemiCondensed" panose="020B0502040204020203" pitchFamily="34" charset="0"/>
            </a:endParaRPr>
          </a:p>
          <a:p>
            <a:pPr marL="285750" indent="-285750" algn="l">
              <a:buFont typeface="Arial"/>
              <a:buChar char="•"/>
            </a:pPr>
            <a:r>
              <a:rPr lang="en-US" dirty="0">
                <a:latin typeface="Bahnschrift Light SemiCondensed" panose="020B0502040204020203" pitchFamily="34" charset="0"/>
                <a:cs typeface="Arial"/>
              </a:rPr>
              <a:t>clean.py</a:t>
            </a:r>
          </a:p>
          <a:p>
            <a:pPr marL="285750" indent="-285750">
              <a:buFont typeface="Arial"/>
              <a:buChar char="•"/>
            </a:pPr>
            <a:r>
              <a:rPr lang="en-US" dirty="0">
                <a:latin typeface="Bahnschrift Light SemiCondensed" panose="020B0502040204020203" pitchFamily="34" charset="0"/>
                <a:cs typeface="Arial"/>
              </a:rPr>
              <a:t>Master_maker.py</a:t>
            </a:r>
          </a:p>
        </p:txBody>
      </p:sp>
    </p:spTree>
    <p:extLst>
      <p:ext uri="{BB962C8B-B14F-4D97-AF65-F5344CB8AC3E}">
        <p14:creationId xmlns:p14="http://schemas.microsoft.com/office/powerpoint/2010/main" val="411621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71880-73B2-4E08-B856-2D5745008BAF}"/>
              </a:ext>
            </a:extLst>
          </p:cNvPr>
          <p:cNvSpPr txBox="1"/>
          <p:nvPr/>
        </p:nvSpPr>
        <p:spPr>
          <a:xfrm>
            <a:off x="1111623" y="10757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cs typeface="Arial"/>
              </a:rPr>
              <a:t>More Data</a:t>
            </a:r>
          </a:p>
        </p:txBody>
      </p:sp>
      <p:sp>
        <p:nvSpPr>
          <p:cNvPr id="8" name="TextBox 7">
            <a:extLst>
              <a:ext uri="{FF2B5EF4-FFF2-40B4-BE49-F238E27FC236}">
                <a16:creationId xmlns:a16="http://schemas.microsoft.com/office/drawing/2014/main" id="{08C1B805-415C-4327-933E-70D0F038F7C4}"/>
              </a:ext>
            </a:extLst>
          </p:cNvPr>
          <p:cNvSpPr txBox="1"/>
          <p:nvPr/>
        </p:nvSpPr>
        <p:spPr>
          <a:xfrm>
            <a:off x="1049762" y="694906"/>
            <a:ext cx="34773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Bahnschrift Light SemiCondensed" panose="020B0502040204020203" pitchFamily="34" charset="0"/>
              </a:rPr>
              <a:t>We also pulled Census Data for the population and housing</a:t>
            </a:r>
          </a:p>
        </p:txBody>
      </p:sp>
      <p:pic>
        <p:nvPicPr>
          <p:cNvPr id="9" name="Picture 9" descr="A screenshot of a cell phone&#10;&#10;Description automatically generated">
            <a:extLst>
              <a:ext uri="{FF2B5EF4-FFF2-40B4-BE49-F238E27FC236}">
                <a16:creationId xmlns:a16="http://schemas.microsoft.com/office/drawing/2014/main" id="{5461BBFA-56DF-49D1-82DF-3631CBA36946}"/>
              </a:ext>
            </a:extLst>
          </p:cNvPr>
          <p:cNvPicPr>
            <a:picLocks noChangeAspect="1"/>
          </p:cNvPicPr>
          <p:nvPr/>
        </p:nvPicPr>
        <p:blipFill rotWithShape="1">
          <a:blip r:embed="rId2"/>
          <a:srcRect l="257" t="2956" r="-428" b="28818"/>
          <a:stretch/>
        </p:blipFill>
        <p:spPr>
          <a:xfrm>
            <a:off x="1028544" y="1502661"/>
            <a:ext cx="10405634" cy="2460836"/>
          </a:xfrm>
          <a:prstGeom prst="rect">
            <a:avLst/>
          </a:prstGeom>
        </p:spPr>
      </p:pic>
      <p:sp>
        <p:nvSpPr>
          <p:cNvPr id="10" name="TextBox 9">
            <a:extLst>
              <a:ext uri="{FF2B5EF4-FFF2-40B4-BE49-F238E27FC236}">
                <a16:creationId xmlns:a16="http://schemas.microsoft.com/office/drawing/2014/main" id="{07DA700F-04CB-4008-A058-288423CD9BCA}"/>
              </a:ext>
            </a:extLst>
          </p:cNvPr>
          <p:cNvSpPr txBox="1"/>
          <p:nvPr/>
        </p:nvSpPr>
        <p:spPr>
          <a:xfrm>
            <a:off x="1049762" y="4124921"/>
            <a:ext cx="1036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https://data.census.gov/cedsci/table?d=ACS%205-Year%20Estimates%20Data%20Profiles&amp;table=DP05&amp;tid=ACSDP5Y2018.DP05&amp;g=0400000US20_1600000US2071000_0500000US20177.140000&amp;hidePreview=true</a:t>
            </a:r>
            <a:endParaRPr lang="en-US" dirty="0"/>
          </a:p>
        </p:txBody>
      </p:sp>
    </p:spTree>
    <p:extLst>
      <p:ext uri="{BB962C8B-B14F-4D97-AF65-F5344CB8AC3E}">
        <p14:creationId xmlns:p14="http://schemas.microsoft.com/office/powerpoint/2010/main" val="246434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3B73E-7F4D-4455-AC6B-2BA98D72F7F5}"/>
              </a:ext>
            </a:extLst>
          </p:cNvPr>
          <p:cNvSpPr txBox="1"/>
          <p:nvPr/>
        </p:nvSpPr>
        <p:spPr>
          <a:xfrm>
            <a:off x="1057835" y="89647"/>
            <a:ext cx="34551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rPr>
              <a:t>Visualization</a:t>
            </a:r>
            <a:endParaRPr lang="en-US" sz="3600" u="sng" dirty="0">
              <a:latin typeface="Bahnschrift Light SemiCondensed" panose="020B0502040204020203" pitchFamily="34" charset="0"/>
              <a:cs typeface="Arial"/>
            </a:endParaRPr>
          </a:p>
        </p:txBody>
      </p:sp>
      <p:sp>
        <p:nvSpPr>
          <p:cNvPr id="4" name="TextBox 3">
            <a:extLst>
              <a:ext uri="{FF2B5EF4-FFF2-40B4-BE49-F238E27FC236}">
                <a16:creationId xmlns:a16="http://schemas.microsoft.com/office/drawing/2014/main" id="{485A76B8-D67F-4097-A9C9-C73FB497727A}"/>
              </a:ext>
            </a:extLst>
          </p:cNvPr>
          <p:cNvSpPr txBox="1"/>
          <p:nvPr/>
        </p:nvSpPr>
        <p:spPr>
          <a:xfrm>
            <a:off x="1057835" y="735978"/>
            <a:ext cx="103646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2"/>
              </a:rPr>
              <a:t>https://public.tableau.com/profile/adipersio#!/vizhome/TopekaFoodResouces/Dashboard</a:t>
            </a:r>
            <a:endParaRPr lang="en-US" dirty="0"/>
          </a:p>
        </p:txBody>
      </p:sp>
      <p:pic>
        <p:nvPicPr>
          <p:cNvPr id="6" name="Picture 5" descr="A close up of a map&#10;&#10;Description automatically generated">
            <a:extLst>
              <a:ext uri="{FF2B5EF4-FFF2-40B4-BE49-F238E27FC236}">
                <a16:creationId xmlns:a16="http://schemas.microsoft.com/office/drawing/2014/main" id="{F66CD207-A80A-4FAD-AB0D-F3EEFFF83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126" y="1181811"/>
            <a:ext cx="9893581" cy="4981566"/>
          </a:xfrm>
          <a:prstGeom prst="rect">
            <a:avLst/>
          </a:prstGeom>
        </p:spPr>
      </p:pic>
    </p:spTree>
    <p:extLst>
      <p:ext uri="{BB962C8B-B14F-4D97-AF65-F5344CB8AC3E}">
        <p14:creationId xmlns:p14="http://schemas.microsoft.com/office/powerpoint/2010/main" val="615853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3B73E-7F4D-4455-AC6B-2BA98D72F7F5}"/>
              </a:ext>
            </a:extLst>
          </p:cNvPr>
          <p:cNvSpPr txBox="1"/>
          <p:nvPr/>
        </p:nvSpPr>
        <p:spPr>
          <a:xfrm>
            <a:off x="1030940" y="62753"/>
            <a:ext cx="41457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rPr>
              <a:t>Machine Learning</a:t>
            </a:r>
            <a:endParaRPr lang="en-US" sz="3600" u="sng" dirty="0">
              <a:latin typeface="Bahnschrift Light SemiCondensed" panose="020B0502040204020203" pitchFamily="34" charset="0"/>
              <a:cs typeface="Arial"/>
            </a:endParaRPr>
          </a:p>
        </p:txBody>
      </p:sp>
      <p:sp>
        <p:nvSpPr>
          <p:cNvPr id="3" name="TextBox 2">
            <a:extLst>
              <a:ext uri="{FF2B5EF4-FFF2-40B4-BE49-F238E27FC236}">
                <a16:creationId xmlns:a16="http://schemas.microsoft.com/office/drawing/2014/main" id="{F4ABE002-7D4B-491C-8971-4C79AD519F3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Slack-Lato"/>
              </a:rPr>
              <a:t>Neat screen Cap</a:t>
            </a:r>
          </a:p>
        </p:txBody>
      </p:sp>
      <p:sp>
        <p:nvSpPr>
          <p:cNvPr id="4" name="TextBox 3">
            <a:extLst>
              <a:ext uri="{FF2B5EF4-FFF2-40B4-BE49-F238E27FC236}">
                <a16:creationId xmlns:a16="http://schemas.microsoft.com/office/drawing/2014/main" id="{AE2CF688-A428-4B29-8ECB-7054986565FE}"/>
              </a:ext>
            </a:extLst>
          </p:cNvPr>
          <p:cNvSpPr txBox="1"/>
          <p:nvPr/>
        </p:nvSpPr>
        <p:spPr>
          <a:xfrm>
            <a:off x="1030941" y="8785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Slack-Lato"/>
              </a:rPr>
              <a:t>What it do?</a:t>
            </a:r>
            <a:endParaRPr lang="en-US" dirty="0"/>
          </a:p>
        </p:txBody>
      </p:sp>
    </p:spTree>
    <p:extLst>
      <p:ext uri="{BB962C8B-B14F-4D97-AF65-F5344CB8AC3E}">
        <p14:creationId xmlns:p14="http://schemas.microsoft.com/office/powerpoint/2010/main" val="31267912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otalTime>12</TotalTime>
  <Words>322</Words>
  <Application>Microsoft Office PowerPoint</Application>
  <PresentationFormat>Widescreen</PresentationFormat>
  <Paragraphs>39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Bahnschrift Light SemiCondensed</vt:lpstr>
      <vt:lpstr>MS Shell Dlg 2</vt:lpstr>
      <vt:lpstr>Slack-Lato</vt:lpstr>
      <vt:lpstr>Wingdings</vt:lpstr>
      <vt:lpstr>Wingdings 3</vt:lpstr>
      <vt:lpstr>Madison</vt:lpstr>
      <vt:lpstr>Group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7</dc:title>
  <dc:creator>Annie Di Persio</dc:creator>
  <cp:lastModifiedBy>Annie Di Persio</cp:lastModifiedBy>
  <cp:revision>2</cp:revision>
  <dcterms:created xsi:type="dcterms:W3CDTF">2020-07-11T14:07:47Z</dcterms:created>
  <dcterms:modified xsi:type="dcterms:W3CDTF">2020-07-11T14:20:29Z</dcterms:modified>
</cp:coreProperties>
</file>